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937C7-F825-42C4-98E1-AA8FD7100E55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071-9336-4FBF-BC54-93677E79D55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7B41A-AB1D-4E71-8A98-C554E1D89E9E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/>
              <a:t>Ne sabije se previše otpad zbog metana , koji može dovesti do eksplozije.</a:t>
            </a:r>
          </a:p>
          <a:p>
            <a:r>
              <a:rPr lang="sr-Latn-CS"/>
              <a:t>Stavlja se sloj zemlje zbog usporavanja aerobne digestije i stvaranja neprijatnih mirisa . Nije dozvoljeno spaljivanje smeća na otvorenim deponijama</a:t>
            </a:r>
          </a:p>
          <a:p>
            <a:r>
              <a:rPr lang="sr-Latn-CS"/>
              <a:t>Na ovakav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CF84-23CB-4664-BBA4-FD5E5F09F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7C7671-0ECD-4D79-BA92-32C8B71A7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1A0E99-EC81-4B70-AF46-12EDA954A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7A3F67-6C31-4A47-B484-24DC5A765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DE83CF-8CB1-44C6-A4B6-4E830B4F9A24}" type="datetimeFigureOut">
              <a:rPr lang="sr-Latn-CS" smtClean="0"/>
              <a:pPr/>
              <a:t>20.2.2012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E687B5-1682-4FA4-956D-08B87F638AB1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86742" cy="1000132"/>
          </a:xfrm>
        </p:spPr>
        <p:txBody>
          <a:bodyPr>
            <a:normAutofit/>
          </a:bodyPr>
          <a:lstStyle/>
          <a:p>
            <a:r>
              <a:rPr lang="hr-HR" dirty="0" smtClean="0"/>
              <a:t>ZAGAĐIVANJE ZEMLJIŠTA</a:t>
            </a:r>
            <a:endParaRPr lang="en-CA" dirty="0"/>
          </a:p>
        </p:txBody>
      </p:sp>
      <p:pic>
        <p:nvPicPr>
          <p:cNvPr id="4" name="Picture 4" descr="MVC-003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500174"/>
            <a:ext cx="4500594" cy="4286280"/>
          </a:xfrm>
          <a:noFill/>
          <a:ln w="25400">
            <a:solidFill>
              <a:srgbClr val="FFFF00"/>
            </a:solidFill>
          </a:ln>
        </p:spPr>
      </p:pic>
      <p:pic>
        <p:nvPicPr>
          <p:cNvPr id="6" name="Picture 6" descr="Poljoprivredne povrsine"/>
          <p:cNvPicPr>
            <a:picLocks noChangeAspect="1" noChangeArrowheads="1"/>
          </p:cNvPicPr>
          <p:nvPr/>
        </p:nvPicPr>
        <p:blipFill>
          <a:blip r:embed="rId3">
            <a:lum bright="-8000" contrast="8000"/>
          </a:blip>
          <a:srcRect/>
          <a:stretch>
            <a:fillRect/>
          </a:stretch>
        </p:blipFill>
        <p:spPr bwMode="auto">
          <a:xfrm>
            <a:off x="5000628" y="2671532"/>
            <a:ext cx="3962398" cy="397217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Suncokreti"/>
          <p:cNvPicPr>
            <a:picLocks noChangeAspect="1" noChangeArrowheads="1"/>
          </p:cNvPicPr>
          <p:nvPr/>
        </p:nvPicPr>
        <p:blipFill>
          <a:blip r:embed="rId2">
            <a:lum bright="-4000" contrast="14000"/>
          </a:blip>
          <a:srcRect/>
          <a:stretch>
            <a:fillRect/>
          </a:stretch>
        </p:blipFill>
        <p:spPr bwMode="auto">
          <a:xfrm>
            <a:off x="3500431" y="3643314"/>
            <a:ext cx="4602879" cy="3214686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1. Neracionalno i neadekvatno iskorišćavanje zemljišta u poljoprivredne svrhe = </a:t>
            </a:r>
            <a:r>
              <a:rPr lang="hr-HR" sz="2400" b="1" u="sng">
                <a:solidFill>
                  <a:schemeClr val="tx2"/>
                </a:solidFill>
              </a:rPr>
              <a:t>poljoprivreda</a:t>
            </a:r>
            <a:endParaRPr lang="en-US" sz="240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900113" y="134143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u="sng">
                <a:solidFill>
                  <a:schemeClr val="tx2"/>
                </a:solidFill>
              </a:rPr>
              <a:t>Negativni efekti se manifestuju i na druge načine</a:t>
            </a:r>
            <a:r>
              <a:rPr lang="hr-HR" sz="2000" b="1">
                <a:solidFill>
                  <a:schemeClr val="tx2"/>
                </a:solidFill>
              </a:rPr>
              <a:t>: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95288" y="1773238"/>
            <a:ext cx="8569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- </a:t>
            </a:r>
            <a:r>
              <a:rPr lang="hr-HR" sz="2000" b="1" u="sng" dirty="0"/>
              <a:t>Upotreba pesticida </a:t>
            </a:r>
            <a:r>
              <a:rPr lang="hr-HR" sz="2000" b="1" dirty="0" smtClean="0"/>
              <a:t> </a:t>
            </a:r>
            <a:r>
              <a:rPr lang="hr-HR" sz="2000" b="1" dirty="0"/>
              <a:t>– </a:t>
            </a:r>
            <a:r>
              <a:rPr lang="hr-HR" sz="2000" b="1" u="sng" dirty="0"/>
              <a:t>često nestručna i po pravilu prekomerna</a:t>
            </a:r>
            <a:r>
              <a:rPr lang="hr-HR" sz="2000" b="1" dirty="0"/>
              <a:t> = hemijsko zagađivanje, uništava se biološki kompleks zemljišta</a:t>
            </a:r>
          </a:p>
          <a:p>
            <a:pPr>
              <a:spcBef>
                <a:spcPct val="50000"/>
              </a:spcBef>
            </a:pPr>
            <a:r>
              <a:rPr lang="hr-HR" sz="2000" b="1" dirty="0"/>
              <a:t>- </a:t>
            </a:r>
            <a:r>
              <a:rPr lang="hr-HR" sz="2000" b="1" u="sng" dirty="0"/>
              <a:t>Komasacija – ukrupnjavanje parcela</a:t>
            </a:r>
            <a:r>
              <a:rPr lang="hr-HR" sz="2000" b="1" dirty="0"/>
              <a:t> (uklanjanje međa i živica=važnih </a:t>
            </a:r>
            <a:r>
              <a:rPr lang="hr-HR" sz="2000" b="1"/>
              <a:t>biokoridora </a:t>
            </a:r>
            <a:r>
              <a:rPr lang="hr-HR" sz="2000" b="1" smtClean="0"/>
              <a:t>)</a:t>
            </a:r>
            <a:endParaRPr lang="en-US" sz="2000" b="1" dirty="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34575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Srbija – 5.700.000 ha (65% teritorije) obuhvata poljoprivredno zemljište</a:t>
            </a:r>
          </a:p>
          <a:p>
            <a:pPr>
              <a:spcBef>
                <a:spcPct val="50000"/>
              </a:spcBef>
            </a:pPr>
            <a:r>
              <a:rPr lang="hr-HR" sz="2000" b="1" dirty="0"/>
              <a:t> 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79388" y="214290"/>
            <a:ext cx="878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IZVORI ZAGADJIVANJA ZEMLJISTA</a:t>
            </a:r>
          </a:p>
          <a:p>
            <a:pPr algn="ctr">
              <a:spcBef>
                <a:spcPct val="50000"/>
              </a:spcBef>
            </a:pPr>
            <a:r>
              <a:rPr lang="hr-HR" sz="2400" b="1" dirty="0" smtClean="0">
                <a:solidFill>
                  <a:schemeClr val="tx2"/>
                </a:solidFill>
              </a:rPr>
              <a:t>1</a:t>
            </a:r>
            <a:r>
              <a:rPr lang="hr-HR" sz="2400" b="1" dirty="0">
                <a:solidFill>
                  <a:schemeClr val="tx2"/>
                </a:solidFill>
              </a:rPr>
              <a:t>. Neracionalno i neadekvatno iskorišćavanje zemljišta u poljoprivredne svrhe = </a:t>
            </a:r>
            <a:r>
              <a:rPr lang="hr-HR" sz="2400" b="1" u="sng" dirty="0">
                <a:solidFill>
                  <a:schemeClr val="tx2"/>
                </a:solidFill>
              </a:rPr>
              <a:t>ekstenzivno stočarstvo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9750" y="1785926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u="sng" dirty="0">
                <a:solidFill>
                  <a:schemeClr val="tx2"/>
                </a:solidFill>
              </a:rPr>
              <a:t>Negativni efekti se manifestuju na više načina, naročito u brdsko planinskim predelima</a:t>
            </a:r>
            <a:r>
              <a:rPr lang="hr-HR" sz="2000" b="1" dirty="0">
                <a:solidFill>
                  <a:schemeClr val="tx2"/>
                </a:solidFill>
              </a:rPr>
              <a:t>:</a:t>
            </a:r>
            <a:endParaRPr lang="en-US" sz="2000" dirty="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85720" y="2357430"/>
            <a:ext cx="8858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 dirty="0"/>
              <a:t>Negativna zoogena selekcija</a:t>
            </a:r>
            <a:r>
              <a:rPr lang="hr-HR" sz="2000" b="1" dirty="0"/>
              <a:t> = </a:t>
            </a:r>
            <a:r>
              <a:rPr lang="hr-HR" sz="2000" dirty="0"/>
              <a:t>degradacija plodnih livada i pašnjaka u neproduktivne </a:t>
            </a:r>
            <a:r>
              <a:rPr lang="hr-HR" sz="2000"/>
              <a:t>zajednice </a:t>
            </a:r>
            <a:r>
              <a:rPr lang="hr-HR" sz="2000" b="1" u="sng" smtClean="0"/>
              <a:t>.</a:t>
            </a:r>
            <a:endParaRPr lang="en-US" sz="2000" b="1" u="sng" dirty="0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072198" y="3643314"/>
            <a:ext cx="28924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>
                <a:solidFill>
                  <a:schemeClr val="tx2"/>
                </a:solidFill>
              </a:rPr>
              <a:t>+ nabijanje zemljišta, nitrifikacija, erozija, zabarivanje terena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084888" y="5357826"/>
            <a:ext cx="3059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/>
              <a:t>Procena UNEP – a</a:t>
            </a:r>
            <a:r>
              <a:rPr lang="hr-HR" sz="2000" b="1"/>
              <a:t> prekomernom ispašom ugroženo je 34% svetskog zemljišta</a:t>
            </a:r>
            <a:endParaRPr lang="en-US" sz="2000" b="1"/>
          </a:p>
        </p:txBody>
      </p:sp>
      <p:pic>
        <p:nvPicPr>
          <p:cNvPr id="24583" name="Picture 10" descr="042b-niske-zatvorene-PASNJACI_DSCN7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02762"/>
            <a:ext cx="5429288" cy="332186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Unistena pri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854325"/>
            <a:ext cx="4792691" cy="359378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569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2. Neracionalno iskorišćavanje biljnog pokrivača, posebno šumskog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hr-HR" sz="2400" b="1">
                <a:solidFill>
                  <a:schemeClr val="tx2"/>
                </a:solidFill>
              </a:rPr>
              <a:t>= </a:t>
            </a:r>
            <a:r>
              <a:rPr lang="hr-HR" sz="2800" b="1" u="sng">
                <a:solidFill>
                  <a:schemeClr val="tx2"/>
                </a:solidFill>
              </a:rPr>
              <a:t>šumarstvo</a:t>
            </a:r>
            <a:endParaRPr lang="en-US" sz="2800" b="1" u="sng">
              <a:solidFill>
                <a:schemeClr val="tx2"/>
              </a:solidFill>
            </a:endParaRPr>
          </a:p>
        </p:txBody>
      </p:sp>
      <p:pic>
        <p:nvPicPr>
          <p:cNvPr id="81926" name="Picture 6" descr="Piceion excalsae tip-krcenje suma-1"/>
          <p:cNvPicPr>
            <a:picLocks noChangeAspect="1" noChangeArrowheads="1"/>
          </p:cNvPicPr>
          <p:nvPr/>
        </p:nvPicPr>
        <p:blipFill>
          <a:blip r:embed="rId3">
            <a:lum bright="-6000" contrast="16000"/>
          </a:blip>
          <a:srcRect/>
          <a:stretch>
            <a:fillRect/>
          </a:stretch>
        </p:blipFill>
        <p:spPr bwMode="auto">
          <a:xfrm>
            <a:off x="179388" y="1557338"/>
            <a:ext cx="3406775" cy="5256212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0" y="1125538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Uzrok – totalne seče šuma</a:t>
            </a:r>
            <a:endParaRPr lang="en-US" sz="2000" b="1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995738" y="2349500"/>
            <a:ext cx="511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Posledica – erozija zemljišta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P5290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5154639" cy="37080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35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ŠTA PODRAZUMEVA POJAM </a:t>
            </a:r>
            <a:r>
              <a:rPr lang="en-US" sz="2000" b="1">
                <a:solidFill>
                  <a:schemeClr val="tx2"/>
                </a:solidFill>
              </a:rPr>
              <a:t>“</a:t>
            </a:r>
            <a:r>
              <a:rPr lang="hr-HR" sz="2000" b="1">
                <a:solidFill>
                  <a:schemeClr val="tx2"/>
                </a:solidFill>
              </a:rPr>
              <a:t>EROZIJA ZEMLJIŠTA</a:t>
            </a:r>
            <a:r>
              <a:rPr lang="en-US" sz="2000" b="1">
                <a:solidFill>
                  <a:schemeClr val="tx2"/>
                </a:solidFill>
              </a:rPr>
              <a:t>” ?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39750" y="836613"/>
            <a:ext cx="81359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Fizičko odnošenje površinskih slojeva zemljišta (nekada sve do matične stene),  pod uticajem vode, vetra, snega, leda  ... </a:t>
            </a:r>
          </a:p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Erozija zemljišta predstavlja prirodni proces, star koliko i zemljište, ali je zanemarljiva  u odnosu na dejstvo čoveka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227763" y="3068638"/>
            <a:ext cx="2736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>
                <a:solidFill>
                  <a:schemeClr val="tx2"/>
                </a:solidFill>
              </a:rPr>
              <a:t>Nestanak starih civilizacija</a:t>
            </a:r>
            <a:r>
              <a:rPr lang="hr-HR" sz="2000" b="1">
                <a:solidFill>
                  <a:schemeClr val="tx2"/>
                </a:solidFill>
              </a:rPr>
              <a:t> dovodi se u vezu sa prekomernim iskorišćavanjem prirodnih resursa i erozijom zemljišta (=Mesopotamija, Egipat, Vavilon, Grčka, Rim ... !?)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23850" y="6143645"/>
            <a:ext cx="5976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Južne padine Kopaonika – jaka erozija = II stepen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58775" y="85723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u="sng"/>
              <a:t>U osnovi erozionih procesa nalazi se uništavanje prirodnih oblika vegetacije</a:t>
            </a:r>
            <a:r>
              <a:rPr lang="hr-HR" sz="2000" b="1"/>
              <a:t> (naročito šumske), pre svega </a:t>
            </a:r>
            <a:r>
              <a:rPr lang="hr-HR" sz="2000" b="1" u="sng"/>
              <a:t>na strmim brdskim i planinskim terenima</a:t>
            </a:r>
            <a:r>
              <a:rPr lang="hr-HR" sz="2000" b="1"/>
              <a:t>, ali i u </a:t>
            </a:r>
            <a:r>
              <a:rPr lang="hr-HR" sz="2000" b="1" u="sng"/>
              <a:t>ravničarskim područjima</a:t>
            </a:r>
            <a:endParaRPr lang="en-US" sz="2000" b="1" u="sng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79613" y="333375"/>
            <a:ext cx="511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>
                <a:solidFill>
                  <a:schemeClr val="tx2"/>
                </a:solidFill>
              </a:rPr>
              <a:t>EROZIJA ZEMLJIŠTA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84213" y="1958975"/>
            <a:ext cx="81359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/>
              <a:t>Postoji više oblika (tipova) erozije u zavisnosti od uzroka koji je pokreće:</a:t>
            </a:r>
          </a:p>
          <a:p>
            <a:pPr>
              <a:spcBef>
                <a:spcPct val="50000"/>
              </a:spcBef>
            </a:pPr>
            <a:endParaRPr lang="hr-HR" sz="2400" b="1" u="sng" dirty="0"/>
          </a:p>
          <a:p>
            <a:pPr>
              <a:spcBef>
                <a:spcPct val="50000"/>
              </a:spcBef>
            </a:pPr>
            <a:r>
              <a:rPr lang="hr-HR" sz="2400" b="1" u="sng" dirty="0">
                <a:solidFill>
                  <a:schemeClr val="tx2"/>
                </a:solidFill>
              </a:rPr>
              <a:t>Vodna erozija (erozija vodom)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hr-HR" sz="2000" b="1" dirty="0"/>
              <a:t>Fluvijalna (erozija tekućom vodom)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hr-HR" sz="2000" b="1" dirty="0"/>
              <a:t>Pluvijalna (erozija kišnim kapima)</a:t>
            </a:r>
            <a:endParaRPr lang="en-US" sz="2000" b="1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84213" y="4581525"/>
            <a:ext cx="7777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u="sng">
                <a:solidFill>
                  <a:schemeClr val="tx2"/>
                </a:solidFill>
              </a:rPr>
              <a:t>Eolska erozija (erozija vetrom)</a:t>
            </a:r>
          </a:p>
          <a:p>
            <a:pPr>
              <a:spcBef>
                <a:spcPct val="50000"/>
              </a:spcBef>
            </a:pPr>
            <a:r>
              <a:rPr lang="hr-HR" sz="2400" b="1" u="sng">
                <a:solidFill>
                  <a:schemeClr val="tx2"/>
                </a:solidFill>
              </a:rPr>
              <a:t>Nivalna erozija (erozija snegom – snežne lavine)</a:t>
            </a:r>
          </a:p>
          <a:p>
            <a:pPr>
              <a:spcBef>
                <a:spcPct val="50000"/>
              </a:spcBef>
            </a:pPr>
            <a:r>
              <a:rPr lang="hr-HR" sz="2400" b="1" u="sng">
                <a:solidFill>
                  <a:schemeClr val="tx2"/>
                </a:solidFill>
              </a:rPr>
              <a:t>Glacijalna erozija (erozija lednicima koji se </a:t>
            </a:r>
            <a:r>
              <a:rPr lang="en-US" sz="2400" b="1" u="sng">
                <a:solidFill>
                  <a:schemeClr val="tx2"/>
                </a:solidFill>
              </a:rPr>
              <a:t>“</a:t>
            </a:r>
            <a:r>
              <a:rPr lang="hr-HR" sz="2400" b="1" u="sng">
                <a:solidFill>
                  <a:schemeClr val="tx2"/>
                </a:solidFill>
              </a:rPr>
              <a:t>kreću</a:t>
            </a:r>
            <a:r>
              <a:rPr lang="en-US" sz="2400" b="1" u="sng">
                <a:solidFill>
                  <a:schemeClr val="tx2"/>
                </a:solidFill>
              </a:rPr>
              <a:t>”</a:t>
            </a:r>
            <a:r>
              <a:rPr lang="hr-HR" sz="2400" b="1" u="sng">
                <a:solidFill>
                  <a:schemeClr val="tx2"/>
                </a:solidFill>
              </a:rPr>
              <a:t>)</a:t>
            </a:r>
            <a:endParaRPr lang="en-US" sz="2400" b="1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u="sng">
                <a:solidFill>
                  <a:schemeClr val="tx2"/>
                </a:solidFill>
              </a:rPr>
              <a:t>Eolska erozija (erozija vetrom)</a:t>
            </a:r>
            <a:endParaRPr lang="en-US" sz="2400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187450" y="857233"/>
            <a:ext cx="7632700" cy="37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 dirty="0"/>
              <a:t>Najčešće prisutna u ravničarskim predelima</a:t>
            </a:r>
            <a:r>
              <a:rPr lang="hr-HR" sz="2000" b="1" dirty="0"/>
              <a:t>, ali se javlja i u brdsko – planinskim oblastima</a:t>
            </a:r>
          </a:p>
          <a:p>
            <a:pPr>
              <a:spcBef>
                <a:spcPct val="50000"/>
              </a:spcBef>
            </a:pPr>
            <a:r>
              <a:rPr lang="hr-HR" sz="2000" b="1" dirty="0">
                <a:solidFill>
                  <a:schemeClr val="tx2"/>
                </a:solidFill>
              </a:rPr>
              <a:t>Vetar nosi zemljište sa površine i razvejava ga na sve strane</a:t>
            </a:r>
          </a:p>
          <a:p>
            <a:pPr>
              <a:spcBef>
                <a:spcPct val="50000"/>
              </a:spcBef>
            </a:pPr>
            <a:r>
              <a:rPr lang="hr-HR" sz="2000" b="1" dirty="0"/>
              <a:t>Naročito je izražena za vreme dugotrajnih suša i jakih vetrova</a:t>
            </a:r>
          </a:p>
          <a:p>
            <a:pPr>
              <a:spcBef>
                <a:spcPct val="50000"/>
              </a:spcBef>
            </a:pPr>
            <a:r>
              <a:rPr lang="hr-HR" sz="2000" b="1" u="sng" dirty="0">
                <a:solidFill>
                  <a:schemeClr val="tx2"/>
                </a:solidFill>
              </a:rPr>
              <a:t>U Srbiji je eolska erozija najizraženija u Vojvodini</a:t>
            </a:r>
          </a:p>
          <a:p>
            <a:pPr>
              <a:spcBef>
                <a:spcPct val="50000"/>
              </a:spcBef>
            </a:pPr>
            <a:r>
              <a:rPr lang="hr-HR" sz="2000" b="1" dirty="0"/>
              <a:t>	- </a:t>
            </a:r>
            <a:r>
              <a:rPr lang="hr-HR" sz="2000" b="1" dirty="0">
                <a:solidFill>
                  <a:schemeClr val="tx2"/>
                </a:solidFill>
              </a:rPr>
              <a:t>Poljoprivredne kulture su slaba zaštita</a:t>
            </a:r>
          </a:p>
          <a:p>
            <a:pPr>
              <a:spcBef>
                <a:spcPct val="50000"/>
              </a:spcBef>
            </a:pPr>
            <a:r>
              <a:rPr lang="hr-HR" sz="2000" b="1" dirty="0">
                <a:solidFill>
                  <a:schemeClr val="tx2"/>
                </a:solidFill>
              </a:rPr>
              <a:t>	- Žetva je obično pred sušni period, zemljište ostaje ogoljeno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4213" y="4143381"/>
            <a:ext cx="813593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u="sng" dirty="0">
                <a:solidFill>
                  <a:schemeClr val="accent1">
                    <a:lumMod val="75000"/>
                  </a:schemeClr>
                </a:solidFill>
              </a:rPr>
              <a:t>Erozija zemljišta predstavlja ne samo lokalni i regionalni, već i globalni problem savremenog čoveka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hr-HR" sz="2000" b="1" u="sng" dirty="0">
                <a:solidFill>
                  <a:schemeClr val="accent1">
                    <a:lumMod val="75000"/>
                  </a:schemeClr>
                </a:solidFill>
              </a:rPr>
              <a:t>Neki primeri, ilustracije, upozorenja ....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</a:rPr>
              <a:t>Opasnost od erozije je za čovečanstvo veća od nuklearnog rata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hr-H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</a:rPr>
              <a:t>Savremena civilizacija je udaljena od svoje propasti onoliko santimetara koliko iznosi debljina zemljišta po kojem hoda i na kojem živi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968625"/>
            <a:ext cx="5759450" cy="3843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971550" y="-26988"/>
            <a:ext cx="6337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3. </a:t>
            </a:r>
            <a:r>
              <a:rPr lang="hr-HR" sz="2800" b="1" u="sng">
                <a:solidFill>
                  <a:schemeClr val="tx2"/>
                </a:solidFill>
              </a:rPr>
              <a:t>Urbanizacija</a:t>
            </a:r>
            <a:endParaRPr lang="en-US" sz="2800" u="sng">
              <a:solidFill>
                <a:schemeClr val="tx2"/>
              </a:solidFill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87137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- Nije tačno utvrđeno koliko je urbanizacija uništila ili prepokrila plodnog zemljišta u svetu, ali je sigurno da se radi o većim površinama</a:t>
            </a:r>
          </a:p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- Gubici plodnog zemljišta su neminovni, ali bi mogli biti racionalniji</a:t>
            </a:r>
          </a:p>
          <a:p>
            <a:pPr>
              <a:spcBef>
                <a:spcPct val="50000"/>
              </a:spcBef>
            </a:pPr>
            <a:r>
              <a:rPr lang="hr-HR" sz="2000" b="1"/>
              <a:t>= Ljudska naselja i industrijska postrojenja nije neophodno podizati na najplodnijem zemljištu</a:t>
            </a:r>
          </a:p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- Prostorno planiranje – urbanisti (velika odgovornost i krivica)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083300" y="3716338"/>
            <a:ext cx="30972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>
                <a:solidFill>
                  <a:schemeClr val="tx2"/>
                </a:solidFill>
              </a:rPr>
              <a:t>Negativni primeri:</a:t>
            </a:r>
          </a:p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Pančevo</a:t>
            </a:r>
          </a:p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Čačak</a:t>
            </a:r>
          </a:p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...........................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9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r-HR" sz="2800" b="1" dirty="0">
                <a:solidFill>
                  <a:schemeClr val="tx2"/>
                </a:solidFill>
              </a:rPr>
              <a:t>4. </a:t>
            </a:r>
            <a:r>
              <a:rPr lang="hr-HR" sz="2800" b="1" u="sng" dirty="0">
                <a:solidFill>
                  <a:schemeClr val="tx2"/>
                </a:solidFill>
              </a:rPr>
              <a:t>Izgradnja različite 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hr-HR" sz="2800" b="1" u="sng" dirty="0" smtClean="0">
                <a:solidFill>
                  <a:schemeClr val="tx2"/>
                </a:solidFill>
              </a:rPr>
              <a:t>infrastrukture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11188" y="1350963"/>
            <a:ext cx="82819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- Naročito su pod udarom plodne rečne doline i ravnice</a:t>
            </a:r>
          </a:p>
          <a:p>
            <a:pPr>
              <a:spcBef>
                <a:spcPct val="50000"/>
              </a:spcBef>
            </a:pPr>
            <a:r>
              <a:rPr lang="hr-HR" sz="2000" b="1"/>
              <a:t>- Sa ovim gubicima se takođe mora računati, međutim ...... !?</a:t>
            </a:r>
            <a:endParaRPr lang="en-US" sz="2000" b="1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971550" y="83661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(= </a:t>
            </a:r>
            <a:r>
              <a:rPr lang="hr-HR" sz="2000" b="1" u="sng">
                <a:solidFill>
                  <a:schemeClr val="tx2"/>
                </a:solidFill>
              </a:rPr>
              <a:t>putevi</a:t>
            </a:r>
            <a:r>
              <a:rPr lang="hr-HR" sz="2000" b="1">
                <a:solidFill>
                  <a:schemeClr val="tx2"/>
                </a:solidFill>
              </a:rPr>
              <a:t>, </a:t>
            </a:r>
            <a:r>
              <a:rPr lang="hr-HR" sz="2000" b="1" u="sng">
                <a:solidFill>
                  <a:schemeClr val="tx2"/>
                </a:solidFill>
              </a:rPr>
              <a:t>pruge</a:t>
            </a:r>
            <a:r>
              <a:rPr lang="hr-HR" sz="2000" b="1">
                <a:solidFill>
                  <a:schemeClr val="tx2"/>
                </a:solidFill>
              </a:rPr>
              <a:t>, </a:t>
            </a:r>
            <a:r>
              <a:rPr lang="hr-HR" sz="2000" b="1" u="sng">
                <a:solidFill>
                  <a:schemeClr val="tx2"/>
                </a:solidFill>
              </a:rPr>
              <a:t>kanali</a:t>
            </a:r>
            <a:r>
              <a:rPr lang="hr-HR" sz="2000" b="1">
                <a:solidFill>
                  <a:schemeClr val="tx2"/>
                </a:solidFill>
              </a:rPr>
              <a:t>, </a:t>
            </a:r>
            <a:r>
              <a:rPr lang="hr-HR" sz="2000" b="1" u="sng">
                <a:solidFill>
                  <a:schemeClr val="tx2"/>
                </a:solidFill>
              </a:rPr>
              <a:t>dalekovodi</a:t>
            </a:r>
            <a:r>
              <a:rPr lang="hr-HR" sz="2000" b="1">
                <a:solidFill>
                  <a:schemeClr val="tx2"/>
                </a:solidFill>
              </a:rPr>
              <a:t> ....)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/>
              <a:t>SAD – 2,5% ukupne površine zemljišta ‘’izgubljeno’’ (zauzeto) urbanizacijom + infrastrukturom (= kao površina bivše SFRJ)</a:t>
            </a:r>
            <a:endParaRPr lang="en-US" sz="2000" b="1"/>
          </a:p>
        </p:txBody>
      </p:sp>
      <p:pic>
        <p:nvPicPr>
          <p:cNvPr id="34822" name="Picture 8" descr="dalekovodipj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997200"/>
            <a:ext cx="3387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PRU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65513"/>
            <a:ext cx="5111750" cy="334803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18-Perucac-HE"/>
          <p:cNvPicPr>
            <a:picLocks noChangeAspect="1" noChangeArrowheads="1"/>
          </p:cNvPicPr>
          <p:nvPr/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4521200" y="3646488"/>
            <a:ext cx="4272733" cy="2997222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5302" name="Picture 6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2203450"/>
            <a:ext cx="4321175" cy="3241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611188" y="260350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5. </a:t>
            </a:r>
            <a:r>
              <a:rPr lang="hr-HR" sz="2800" b="1" u="sng">
                <a:solidFill>
                  <a:schemeClr val="tx2"/>
                </a:solidFill>
              </a:rPr>
              <a:t>Hidrotehnički radovi</a:t>
            </a:r>
            <a:endParaRPr lang="en-US" sz="2800" b="1" u="sng">
              <a:solidFill>
                <a:schemeClr val="tx2"/>
              </a:solidFill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936625" y="765175"/>
            <a:ext cx="817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Akumulaciona jezera, odbrambeni nasipi, kanali za navodnjavanje i odvodnjavanje .... 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4500563" y="3176588"/>
            <a:ext cx="464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Hidroakumulacija ‘’Perućac’’ na Drini</a:t>
            </a:r>
            <a:endParaRPr lang="en-US" sz="2000" b="1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44463" y="5445125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Zaovinsko jezero na pl. Tari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2-kostolac01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500563" y="3635375"/>
            <a:ext cx="4535487" cy="3144838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6. </a:t>
            </a:r>
            <a:r>
              <a:rPr lang="hr-HR" sz="2800" b="1" u="sng">
                <a:solidFill>
                  <a:schemeClr val="tx2"/>
                </a:solidFill>
              </a:rPr>
              <a:t>Različiti (drugi) oblici zagađivanja zemljišta</a:t>
            </a:r>
            <a:endParaRPr lang="en-US" sz="2800" b="1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827088" y="9810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Direktno zagađivanje zemljišta – </a:t>
            </a:r>
            <a:r>
              <a:rPr lang="hr-HR" sz="2000" b="1" u="sng" dirty="0">
                <a:solidFill>
                  <a:schemeClr val="tx2"/>
                </a:solidFill>
              </a:rPr>
              <a:t>deponije industrijskog otpada </a:t>
            </a:r>
            <a:r>
              <a:rPr lang="hr-HR" sz="2000" b="1" dirty="0">
                <a:solidFill>
                  <a:schemeClr val="tx2"/>
                </a:solidFill>
              </a:rPr>
              <a:t>						</a:t>
            </a:r>
            <a:r>
              <a:rPr lang="hr-HR" sz="2000" b="1" u="sng" dirty="0">
                <a:solidFill>
                  <a:schemeClr val="tx2"/>
                </a:solidFill>
              </a:rPr>
              <a:t>(= pepelišta TE)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427538" y="3176588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Deponija pepela TE Kostolac = 250 ha</a:t>
            </a:r>
            <a:endParaRPr lang="en-US" sz="2000" b="1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900113" y="4868863"/>
            <a:ext cx="2663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Deponije pepela i šljake u Srbiji zauzimaju 1.800 ha plodnog zemljišta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37895" name="Picture 9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1609734"/>
            <a:ext cx="4179885" cy="313530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4643438" y="1916113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U Srbiji se godišnje produkuje i deponuje 6 -7 miliona tona pepela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1ZemljisteDSCN0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08050"/>
            <a:ext cx="7781925" cy="58372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ZEMLJIŠTE – OSNOVNI PODACI</a:t>
            </a:r>
            <a:endParaRPr 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Erozija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427538" y="1990725"/>
            <a:ext cx="4681537" cy="3309938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1205" name="Picture 5" descr="P5290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54438"/>
            <a:ext cx="4464050" cy="3059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6. </a:t>
            </a:r>
            <a:r>
              <a:rPr lang="hr-HR" sz="2800" b="1" u="sng">
                <a:solidFill>
                  <a:schemeClr val="tx2"/>
                </a:solidFill>
              </a:rPr>
              <a:t>Različiti (drugi) oblici zagađivanja zemljišta</a:t>
            </a:r>
            <a:endParaRPr lang="en-US" sz="2800" b="1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Direktno zagađivanje zemljišta – </a:t>
            </a:r>
            <a:r>
              <a:rPr lang="hr-HR" sz="2000" b="1" u="sng">
                <a:solidFill>
                  <a:schemeClr val="tx2"/>
                </a:solidFill>
              </a:rPr>
              <a:t>deponije flotacijske jalovine</a:t>
            </a:r>
            <a:endParaRPr lang="en-US" sz="2000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5038725" y="5699125"/>
            <a:ext cx="41052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Flotacijska jalovišta rudnika na Suvom rudištu – ‘’NP Kopaonik’’ </a:t>
            </a:r>
          </a:p>
          <a:p>
            <a:pPr algn="ctr">
              <a:spcBef>
                <a:spcPct val="50000"/>
              </a:spcBef>
            </a:pPr>
            <a:r>
              <a:rPr lang="hr-HR" sz="2000" b="1"/>
              <a:t>(= I zona zaštite) !?</a:t>
            </a:r>
            <a:endParaRPr lang="en-US" sz="2000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179388" y="195421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Rudnici obojenih metala zauzimaju u Srbiji ukupno 13.500 ha plodnog zemljišta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 sz="2800" b="1" u="sng">
              <a:solidFill>
                <a:schemeClr val="tx2"/>
              </a:solidFill>
            </a:endParaRP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395288" y="11588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/>
              <a:t>Direktno zagađivanje zemljišta – </a:t>
            </a:r>
            <a:r>
              <a:rPr lang="hr-HR" sz="2400" b="1" u="sng">
                <a:solidFill>
                  <a:schemeClr val="tx2"/>
                </a:solidFill>
              </a:rPr>
              <a:t>deponije flotacijske jalovine</a:t>
            </a:r>
            <a:endParaRPr lang="en-US" sz="2400"/>
          </a:p>
        </p:txBody>
      </p:sp>
      <p:pic>
        <p:nvPicPr>
          <p:cNvPr id="39940" name="Picture 7" descr="MVC-015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675" y="3698875"/>
            <a:ext cx="4127500" cy="30972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1" name="Picture 8" descr="MVC-01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14750"/>
            <a:ext cx="3960812" cy="2971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2" name="Picture 9" descr="MVC-01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692150"/>
            <a:ext cx="4248150" cy="31861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34925" y="1412875"/>
            <a:ext cx="309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Rtb - ‘’BOR’’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34925" y="101600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/>
              <a:t>Negativan primer:</a:t>
            </a:r>
            <a:endParaRPr lang="en-US" sz="2000" b="1" u="sng"/>
          </a:p>
        </p:txBody>
      </p:sp>
      <p:pic>
        <p:nvPicPr>
          <p:cNvPr id="39945" name="Picture 12" descr="MVC-018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12875"/>
            <a:ext cx="2303462" cy="1727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34925" y="1916113"/>
            <a:ext cx="2339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Samo se u flotaciji </a:t>
            </a:r>
            <a:r>
              <a:rPr lang="en-US" sz="2000" b="1" dirty="0"/>
              <a:t>“</a:t>
            </a:r>
            <a:r>
              <a:rPr lang="hr-HR" sz="2000" b="1" dirty="0"/>
              <a:t>Bor – Cerovo</a:t>
            </a:r>
            <a:r>
              <a:rPr lang="en-US" sz="2000" b="1" dirty="0"/>
              <a:t>”</a:t>
            </a:r>
            <a:r>
              <a:rPr lang="hr-HR" sz="2000" b="1" dirty="0"/>
              <a:t> </a:t>
            </a:r>
            <a:r>
              <a:rPr lang="en-US" sz="2000" b="1" dirty="0" smtClean="0"/>
              <a:t>se </a:t>
            </a:r>
            <a:r>
              <a:rPr lang="en-US" sz="2000" b="1" dirty="0" err="1" smtClean="0"/>
              <a:t>odlaze</a:t>
            </a:r>
            <a:r>
              <a:rPr lang="en-US" sz="2000" b="1" dirty="0" smtClean="0"/>
              <a:t> </a:t>
            </a:r>
            <a:r>
              <a:rPr lang="hr-HR" sz="2000" b="1" dirty="0" smtClean="0"/>
              <a:t>11.500 </a:t>
            </a:r>
            <a:r>
              <a:rPr lang="hr-HR" sz="2000" b="1" dirty="0"/>
              <a:t>tona jalovine dnevno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6. </a:t>
            </a:r>
            <a:r>
              <a:rPr lang="hr-HR" sz="2400" b="1" u="sng">
                <a:solidFill>
                  <a:schemeClr val="tx2"/>
                </a:solidFill>
              </a:rPr>
              <a:t>Različiti (drugi) oblici zagađivanja zemljišta</a:t>
            </a:r>
            <a:endParaRPr lang="en-US" sz="240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403350" y="728663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/>
              <a:t>Indirektno zagađivanje zemljišta – preko vazdiha i vode</a:t>
            </a:r>
            <a:endParaRPr lang="en-US" sz="2000" b="1" u="sng"/>
          </a:p>
        </p:txBody>
      </p:sp>
      <p:pic>
        <p:nvPicPr>
          <p:cNvPr id="40964" name="Picture 6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347788"/>
            <a:ext cx="2592387" cy="24415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65" name="Picture 8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005263"/>
            <a:ext cx="4248150" cy="28336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66" name="Picture 9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933825"/>
            <a:ext cx="3871912" cy="29035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5240003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1187450" y="1993900"/>
            <a:ext cx="6337300" cy="47482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7. </a:t>
            </a:r>
            <a:r>
              <a:rPr lang="hr-HR" sz="2800" b="1" u="sng">
                <a:solidFill>
                  <a:schemeClr val="tx2"/>
                </a:solidFill>
              </a:rPr>
              <a:t>Eksploatacija uglja i ruda iz površinskih kopova</a:t>
            </a:r>
            <a:endParaRPr lang="en-US" sz="2800" b="1" u="sng">
              <a:solidFill>
                <a:schemeClr val="tx2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116013" y="1125538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/>
              <a:t>Kamenolom, flotacijska jalovina i divlja komunalna deponija u Brđanskoj klisuri kod Gornjeg Milanovca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522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14725"/>
            <a:ext cx="4303712" cy="32273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3011" name="Picture 5" descr="P522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498850"/>
            <a:ext cx="4322763" cy="32432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07950" y="1"/>
            <a:ext cx="825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chemeClr val="tx2"/>
                </a:solidFill>
              </a:rPr>
              <a:t>7. </a:t>
            </a:r>
            <a:r>
              <a:rPr lang="hr-HR" sz="2400" b="1" u="sng" dirty="0">
                <a:solidFill>
                  <a:schemeClr val="tx2"/>
                </a:solidFill>
              </a:rPr>
              <a:t>Eksploatacija uglja i ruda iz površinskih kopova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= Poseban oblik direktnog uništavanja zemljišta</a:t>
            </a:r>
            <a:endParaRPr lang="en-US" sz="2000" b="1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250825" y="1125538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U Svetu se godišnje (na ovaj način) uništi = ‘’premesti’’ </a:t>
            </a:r>
            <a:r>
              <a:rPr lang="hr-HR" sz="2000" b="1" u="sng">
                <a:solidFill>
                  <a:schemeClr val="tx2"/>
                </a:solidFill>
              </a:rPr>
              <a:t>40 miliona tona plodnog zemljišnog materijala</a:t>
            </a:r>
            <a:r>
              <a:rPr lang="hr-HR" sz="2000" b="1">
                <a:solidFill>
                  <a:schemeClr val="tx2"/>
                </a:solidFill>
              </a:rPr>
              <a:t> – ‘’</a:t>
            </a:r>
            <a:r>
              <a:rPr lang="hr-HR" sz="2000" b="1" u="sng">
                <a:solidFill>
                  <a:schemeClr val="tx2"/>
                </a:solidFill>
              </a:rPr>
              <a:t>ZEMLJA SE KRUNI</a:t>
            </a:r>
            <a:r>
              <a:rPr lang="hr-HR" sz="2000" b="1">
                <a:solidFill>
                  <a:schemeClr val="tx2"/>
                </a:solidFill>
              </a:rPr>
              <a:t>’’</a:t>
            </a:r>
          </a:p>
          <a:p>
            <a:pPr>
              <a:spcBef>
                <a:spcPct val="50000"/>
              </a:spcBef>
            </a:pPr>
            <a:r>
              <a:rPr lang="hr-HR" sz="2000" b="1"/>
              <a:t>Površinski kopovi uglja i ruda su </a:t>
            </a:r>
            <a:r>
              <a:rPr lang="hr-HR" sz="2000" b="1" u="sng"/>
              <a:t>prisutni u svim regionima Sveta</a:t>
            </a:r>
          </a:p>
          <a:p>
            <a:pPr algn="ctr"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Najveći ugljenokopi u Srbiji su: </a:t>
            </a:r>
            <a:r>
              <a:rPr lang="hr-HR" sz="2000" b="1" u="sng">
                <a:solidFill>
                  <a:schemeClr val="tx2"/>
                </a:solidFill>
              </a:rPr>
              <a:t>Kosmetski</a:t>
            </a:r>
            <a:r>
              <a:rPr lang="hr-HR" sz="2000" b="1">
                <a:solidFill>
                  <a:schemeClr val="tx2"/>
                </a:solidFill>
              </a:rPr>
              <a:t>, </a:t>
            </a:r>
            <a:r>
              <a:rPr lang="hr-HR" sz="2000" b="1" u="sng">
                <a:solidFill>
                  <a:schemeClr val="tx2"/>
                </a:solidFill>
              </a:rPr>
              <a:t>Kolubarski</a:t>
            </a:r>
            <a:r>
              <a:rPr lang="hr-HR" sz="2000" b="1">
                <a:solidFill>
                  <a:schemeClr val="tx2"/>
                </a:solidFill>
              </a:rPr>
              <a:t>, </a:t>
            </a:r>
            <a:r>
              <a:rPr lang="hr-HR" sz="2000" b="1" u="sng">
                <a:solidFill>
                  <a:schemeClr val="tx2"/>
                </a:solidFill>
              </a:rPr>
              <a:t>Kostolački</a:t>
            </a:r>
            <a:endParaRPr lang="en-US" sz="2000" b="1" u="sng">
              <a:solidFill>
                <a:schemeClr val="tx2"/>
              </a:solidFill>
            </a:endParaRP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11188" y="3000372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dirty="0"/>
              <a:t>Rudnik lignita sa površinskim kopom ‘’DRMNO’’ kod Kostolca</a:t>
            </a:r>
            <a:endParaRPr lang="en-US" sz="2000" b="1" dirty="0"/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900113" y="2708275"/>
            <a:ext cx="7272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 dirty="0">
                <a:solidFill>
                  <a:schemeClr val="tx2"/>
                </a:solidFill>
              </a:rPr>
              <a:t>Površinski kopovi uglja zauzimaju u Srbiji ukupno </a:t>
            </a:r>
            <a:r>
              <a:rPr lang="hr-HR" sz="2000" b="1" u="sng" dirty="0" smtClean="0">
                <a:solidFill>
                  <a:schemeClr val="tx2"/>
                </a:solidFill>
              </a:rPr>
              <a:t>11.000</a:t>
            </a:r>
            <a:r>
              <a:rPr lang="en-US" sz="2000" b="1" u="sng" dirty="0" smtClean="0">
                <a:solidFill>
                  <a:schemeClr val="tx2"/>
                </a:solidFill>
              </a:rPr>
              <a:t>ha</a:t>
            </a:r>
            <a:r>
              <a:rPr lang="hr-HR" sz="2000" b="1" u="sng" dirty="0" smtClean="0">
                <a:solidFill>
                  <a:schemeClr val="tx2"/>
                </a:solidFill>
              </a:rPr>
              <a:t> </a:t>
            </a:r>
            <a:endParaRPr lang="en-US" sz="2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36-Subotica-sekundarci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07950" y="3543300"/>
            <a:ext cx="4679950" cy="3270250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chemeClr val="tx2"/>
                </a:solidFill>
              </a:rPr>
              <a:t>6. </a:t>
            </a:r>
            <a:r>
              <a:rPr lang="hr-HR" sz="2800" b="1" u="sng">
                <a:solidFill>
                  <a:schemeClr val="tx2"/>
                </a:solidFill>
              </a:rPr>
              <a:t>Različiti (drugi) oblici zagađivanja zemljišta</a:t>
            </a:r>
            <a:endParaRPr lang="en-US" sz="2800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Direktno zagađivanje zemljišta – </a:t>
            </a:r>
            <a:r>
              <a:rPr lang="hr-HR" sz="2000" b="1" u="sng">
                <a:solidFill>
                  <a:schemeClr val="tx2"/>
                </a:solidFill>
              </a:rPr>
              <a:t>deponije komunalnog otpada</a:t>
            </a:r>
          </a:p>
        </p:txBody>
      </p:sp>
      <p:pic>
        <p:nvPicPr>
          <p:cNvPr id="36869" name="Picture 8" descr="leskovac-dep-otvorena 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09988"/>
            <a:ext cx="3982798" cy="300516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34925" y="3103563"/>
            <a:ext cx="471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Subotica – deponija komunalnog otpada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4787900" y="3284538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tx2"/>
                </a:solidFill>
              </a:rPr>
              <a:t>Vrbas – deponija komunalnog otpada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395288" y="1557338"/>
            <a:ext cx="8064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U Srbiji se godišnje proizvede oko </a:t>
            </a:r>
            <a:r>
              <a:rPr lang="hr-HR" sz="2000" b="1" u="sng"/>
              <a:t>3,5 miliona m</a:t>
            </a:r>
            <a:r>
              <a:rPr lang="hr-HR" sz="2000" b="1" u="sng" baseline="30000"/>
              <a:t>3</a:t>
            </a:r>
            <a:r>
              <a:rPr lang="hr-HR" sz="2000" b="1" u="sng"/>
              <a:t> komunalnog otpada</a:t>
            </a:r>
            <a:r>
              <a:rPr lang="hr-HR" sz="2000" b="1"/>
              <a:t> (</a:t>
            </a:r>
            <a:r>
              <a:rPr lang="hr-HR" sz="2000" b="1" u="sng"/>
              <a:t>0,65 – 0,85 kg</a:t>
            </a:r>
            <a:r>
              <a:rPr lang="en-US" sz="2000" b="1" u="sng"/>
              <a:t>/stanovnik/dan</a:t>
            </a:r>
            <a:r>
              <a:rPr lang="en-US" sz="2000" b="1"/>
              <a:t>)</a:t>
            </a:r>
            <a:endParaRPr lang="hr-HR" sz="2000" b="1"/>
          </a:p>
          <a:p>
            <a:pPr>
              <a:spcBef>
                <a:spcPct val="50000"/>
              </a:spcBef>
            </a:pPr>
            <a:r>
              <a:rPr lang="hr-HR" sz="2000" b="1"/>
              <a:t>U Srbiji postoji </a:t>
            </a:r>
            <a:r>
              <a:rPr lang="hr-HR" sz="2000" b="1" u="sng"/>
              <a:t>170 zvaničnih deponija</a:t>
            </a:r>
            <a:r>
              <a:rPr lang="hr-HR" sz="2000" b="1"/>
              <a:t>, ali i više stotina divljih deponija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715000"/>
          </a:xfrm>
        </p:spPr>
        <p:txBody>
          <a:bodyPr/>
          <a:lstStyle/>
          <a:p>
            <a:r>
              <a:rPr lang="sr-Latn-CS" sz="2800" b="1"/>
              <a:t>OTPAD NUŽNO ZLO?</a:t>
            </a:r>
          </a:p>
          <a:p>
            <a:endParaRPr lang="sr-Latn-CS" sz="2800" b="1"/>
          </a:p>
          <a:p>
            <a:endParaRPr lang="sr-Latn-CS" sz="2800"/>
          </a:p>
          <a:p>
            <a:r>
              <a:rPr lang="sr-Latn-CS" sz="2800" b="1">
                <a:latin typeface="Verdana" pitchFamily="34" charset="0"/>
              </a:rPr>
              <a:t>Stvaranje otpada često ne možemo sprečiti. No, ako s njim odgovorno postupamo, otpad ne mora biti NUŽNO zlo. </a:t>
            </a:r>
          </a:p>
        </p:txBody>
      </p:sp>
      <p:pic>
        <p:nvPicPr>
          <p:cNvPr id="162821" name="Picture 5" descr="otpad smanjenje red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3657600"/>
            <a:ext cx="4267200" cy="3200400"/>
          </a:xfrm>
          <a:solidFill>
            <a:srgbClr val="FFFF00"/>
          </a:solidFill>
          <a:ln w="76200" cmpd="tri">
            <a:solidFill>
              <a:srgbClr val="006600"/>
            </a:solidFill>
          </a:ln>
        </p:spPr>
      </p:pic>
      <p:pic>
        <p:nvPicPr>
          <p:cNvPr id="162822" name="Picture 6" descr="WAS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191009">
            <a:off x="4570413" y="904875"/>
            <a:ext cx="3811587" cy="2857500"/>
          </a:xfrm>
          <a:noFill/>
          <a:ln w="76200" cmpd="tri">
            <a:solidFill>
              <a:srgbClr val="006600"/>
            </a:solidFill>
          </a:ln>
        </p:spPr>
      </p:pic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4648200" y="609600"/>
            <a:ext cx="228600" cy="289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4876800" y="609600"/>
            <a:ext cx="4267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8229600" y="685800"/>
            <a:ext cx="914400" cy="2667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 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r-Latn-CS" sz="2800" b="1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Verdana" pitchFamily="34" charset="0"/>
              </a:rPr>
              <a:t>Prevencija otpada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Verdana" pitchFamily="34" charset="0"/>
              </a:rPr>
              <a:t>M</a:t>
            </a:r>
            <a:r>
              <a:rPr lang="sr-Latn-CS" b="1">
                <a:latin typeface="Verdana" pitchFamily="34" charset="0"/>
              </a:rPr>
              <a:t>inimizacija otpada</a:t>
            </a:r>
            <a:endParaRPr lang="en-US" b="1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Verdana" pitchFamily="34" charset="0"/>
              </a:rPr>
              <a:t>R</a:t>
            </a:r>
            <a:r>
              <a:rPr lang="sr-Latn-CS" b="1">
                <a:latin typeface="Verdana" pitchFamily="34" charset="0"/>
              </a:rPr>
              <a:t>ešavanje problema otpada na mestu nastanka</a:t>
            </a:r>
          </a:p>
          <a:p>
            <a:pPr>
              <a:lnSpc>
                <a:spcPct val="90000"/>
              </a:lnSpc>
            </a:pPr>
            <a:r>
              <a:rPr lang="sr-Latn-CS" b="1">
                <a:latin typeface="Verdana" pitchFamily="34" charset="0"/>
              </a:rPr>
              <a:t>Odvojeno sakupljanje i sortiranje otpada</a:t>
            </a:r>
          </a:p>
          <a:p>
            <a:pPr>
              <a:lnSpc>
                <a:spcPct val="90000"/>
              </a:lnSpc>
            </a:pPr>
            <a:r>
              <a:rPr lang="sr-Latn-CS" b="1">
                <a:latin typeface="Verdana" pitchFamily="34" charset="0"/>
              </a:rPr>
              <a:t>Reciklaža i druge metode korišćenja materijala iz otpada</a:t>
            </a:r>
          </a:p>
          <a:p>
            <a:pPr>
              <a:lnSpc>
                <a:spcPct val="90000"/>
              </a:lnSpc>
            </a:pPr>
            <a:r>
              <a:rPr lang="sr-Latn-CS" b="1">
                <a:latin typeface="Verdana" pitchFamily="34" charset="0"/>
              </a:rPr>
              <a:t>Ekološki usklađeno(održivo) konačno odlaganje otpada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1981200" y="371475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KORACI: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7372376" cy="571504"/>
          </a:xfrm>
        </p:spPr>
        <p:txBody>
          <a:bodyPr>
            <a:normAutofit fontScale="90000"/>
          </a:bodyPr>
          <a:lstStyle/>
          <a:p>
            <a:r>
              <a:rPr lang="sr-Latn-CS" sz="3600" b="1" dirty="0"/>
              <a:t>NAČINI </a:t>
            </a:r>
            <a:r>
              <a:rPr lang="en-US" sz="3600" b="1" dirty="0" smtClean="0"/>
              <a:t>ODLAGANJA</a:t>
            </a:r>
            <a:r>
              <a:rPr lang="sr-Latn-CS" sz="3600" b="1" dirty="0" smtClean="0"/>
              <a:t> </a:t>
            </a:r>
            <a:r>
              <a:rPr lang="sr-Latn-CS" sz="3600" b="1" dirty="0"/>
              <a:t>SMEĆA</a:t>
            </a:r>
            <a:r>
              <a:rPr lang="sr-Latn-CS" sz="3600" dirty="0"/>
              <a:t/>
            </a:r>
            <a:br>
              <a:rPr lang="sr-Latn-CS" sz="3600" dirty="0"/>
            </a:b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b="1" dirty="0"/>
              <a:t>Nekontrolisano deponovanje-zatrpavanje</a:t>
            </a:r>
            <a:r>
              <a:rPr lang="sr-Latn-CS" sz="2800" b="1" dirty="0"/>
              <a:t>;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Kontrolisano deponovanje- zatrpavanje;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Spaljivanje sa korišćenjem energije;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Odvajanje korisnih sastojaka-RECIKLIRANJE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Kompostiranje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</a:t>
            </a:r>
            <a:r>
              <a:rPr lang="sr-Latn-CS" b="1" dirty="0" smtClean="0"/>
              <a:t>paljivanje</a:t>
            </a:r>
            <a:endParaRPr lang="sr-Latn-CS" b="1" dirty="0"/>
          </a:p>
          <a:p>
            <a:pPr>
              <a:lnSpc>
                <a:spcPct val="90000"/>
              </a:lnSpc>
            </a:pPr>
            <a:r>
              <a:rPr lang="sr-Latn-CS" b="1" dirty="0"/>
              <a:t>Ostali postupci tretmana otpada</a:t>
            </a:r>
          </a:p>
          <a:p>
            <a:pPr>
              <a:lnSpc>
                <a:spcPct val="90000"/>
              </a:lnSpc>
            </a:pPr>
            <a:endParaRPr lang="sr-Latn-CS" b="1" dirty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sr-Latn-CS" sz="4000"/>
              <a:t> KATEGORIZACIJA LOKACIJA DEPONIJA  U SRBIJI</a:t>
            </a:r>
            <a:endParaRPr lang="en-US" sz="400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b="1" dirty="0"/>
              <a:t>Velike sanitarne deponije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Zvanične deponije-sanacija i uređenje po EU standardima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Zvanične deponije-smetilišta, ( koriste se do </a:t>
            </a:r>
            <a:r>
              <a:rPr lang="sr-Latn-CS" b="1" dirty="0" smtClean="0"/>
              <a:t>5</a:t>
            </a:r>
            <a:r>
              <a:rPr lang="en-US" b="1" dirty="0" smtClean="0"/>
              <a:t> </a:t>
            </a:r>
            <a:r>
              <a:rPr lang="sr-Latn-CS" b="1" dirty="0" smtClean="0"/>
              <a:t>godina  </a:t>
            </a:r>
            <a:r>
              <a:rPr lang="sr-Latn-CS" b="1" dirty="0"/>
              <a:t>)</a:t>
            </a:r>
          </a:p>
          <a:p>
            <a:pPr>
              <a:lnSpc>
                <a:spcPct val="90000"/>
              </a:lnSpc>
            </a:pPr>
            <a:r>
              <a:rPr lang="sr-Latn-CS" b="1" dirty="0"/>
              <a:t>Zvanične deponije-smetlišta koja treba odmah zatvoriti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1512" name="Picture 8" descr="smethrp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905000"/>
            <a:ext cx="3162300" cy="4419600"/>
          </a:xfrm>
          <a:noFill/>
          <a:ln/>
        </p:spPr>
      </p:pic>
      <p:pic>
        <p:nvPicPr>
          <p:cNvPr id="21513" name="Picture 9" descr="j01874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3657600"/>
            <a:ext cx="1752600" cy="1827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PEDOLOGIJA – nauka o zemlji</a:t>
            </a:r>
            <a:r>
              <a:rPr lang="hr-HR" sz="2400" b="1">
                <a:solidFill>
                  <a:schemeClr val="tx2"/>
                </a:solidFill>
              </a:rPr>
              <a:t>štu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u="sng" dirty="0"/>
              <a:t>Zemljište – definicija</a:t>
            </a:r>
            <a:r>
              <a:rPr lang="hr-HR" sz="2000" b="1" dirty="0"/>
              <a:t> = tanak – površinski sloj zemljine kore (litosfere) koji nastaje kao proizvod </a:t>
            </a:r>
            <a:r>
              <a:rPr lang="hr-HR" sz="2000" b="1" dirty="0" smtClean="0"/>
              <a:t>geološke podloge uz </a:t>
            </a:r>
            <a:r>
              <a:rPr lang="hr-HR" sz="2000" b="1" dirty="0"/>
              <a:t>učešće klimatskih faktora i živih bića</a:t>
            </a:r>
            <a:endParaRPr lang="en-US" sz="2000" b="1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042988" y="3068638"/>
            <a:ext cx="734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>
                <a:solidFill>
                  <a:schemeClr val="tx2"/>
                </a:solidFill>
              </a:rPr>
              <a:t>PLODNOST</a:t>
            </a:r>
            <a:r>
              <a:rPr lang="hr-HR" sz="2000" b="1">
                <a:solidFill>
                  <a:schemeClr val="tx2"/>
                </a:solidFill>
              </a:rPr>
              <a:t> – osnovna karakteristika zemljišta koja ga razlikuje od matične stene (= geološke podloge) na kojoj leži i od koje vodi poreklo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042988" y="4365625"/>
            <a:ext cx="727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/>
              <a:t>Plodnost zemljišta</a:t>
            </a:r>
            <a:r>
              <a:rPr lang="hr-HR" sz="2000" b="1"/>
              <a:t> = mera njegove sposobnosti da zadovolji potrebe biljaka za mineralnim materijama i vodom (matična stena = geološka podloga nema tu sposobnost)</a:t>
            </a:r>
            <a:endParaRPr lang="en-US" sz="2000" b="1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116013" y="5680075"/>
            <a:ext cx="712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/>
              <a:t>Zemljište ima: </a:t>
            </a:r>
            <a:r>
              <a:rPr lang="hr-HR" sz="2000" b="1" u="sng"/>
              <a:t>Strukturu</a:t>
            </a:r>
            <a:r>
              <a:rPr lang="hr-HR" sz="2000" b="1"/>
              <a:t>, </a:t>
            </a:r>
            <a:r>
              <a:rPr lang="hr-HR" sz="2000" b="1" u="sng"/>
              <a:t>Fizičko – hemijski sastav</a:t>
            </a:r>
            <a:r>
              <a:rPr lang="hr-HR" sz="2000" b="1"/>
              <a:t>, </a:t>
            </a:r>
            <a:r>
              <a:rPr lang="hr-HR" sz="2000" b="1" u="sng"/>
              <a:t>Biološka svojstva</a:t>
            </a:r>
            <a:r>
              <a:rPr lang="hr-HR" sz="2000" b="1"/>
              <a:t>   - </a:t>
            </a:r>
            <a:r>
              <a:rPr lang="hr-HR" sz="2400" b="1">
                <a:solidFill>
                  <a:schemeClr val="tx2"/>
                </a:solidFill>
              </a:rPr>
              <a:t>sve je specifično i različito od matične stene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r-Latn-CS" sz="4000" b="1" dirty="0"/>
              <a:t> Sanitarna deponija</a:t>
            </a:r>
            <a:r>
              <a:rPr lang="sr-Latn-CS" sz="4000" dirty="0"/>
              <a:t/>
            </a:r>
            <a:br>
              <a:rPr lang="sr-Latn-CS" sz="4000" dirty="0"/>
            </a:br>
            <a:r>
              <a:rPr lang="sr-Latn-CS" sz="4000" dirty="0">
                <a:solidFill>
                  <a:srgbClr val="FFFF00"/>
                </a:solidFill>
              </a:rPr>
              <a:t>izbor lokacije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sr-Latn-C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*locira se na mestu koje je udaljeno najmanje 1,5km od ušorenog naselja i naselja zbijenog tipa(može i na 400m ukoliko je zaklonjena veštačkim zaklonima ili geomorf.)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*0,5km </a:t>
            </a:r>
            <a:r>
              <a:rPr lang="en-US" sz="2800" b="1"/>
              <a:t>od</a:t>
            </a:r>
            <a:r>
              <a:rPr lang="sr-Latn-CS" sz="2800" b="1"/>
              <a:t> obal</a:t>
            </a:r>
            <a:r>
              <a:rPr lang="en-US" sz="2800" b="1"/>
              <a:t>e</a:t>
            </a:r>
            <a:r>
              <a:rPr lang="sr-Latn-CS" sz="2800" b="1"/>
              <a:t> reke, jezera, akumulacija, stanice, voj.obj.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*1,5km od spomenika kulture ili zaštićenog prirodnog dobra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*2km od zdravstvenog objekta, prehrambene industrije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*3,2km od aerodroma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*0,1km od gasovoda, naftovoda, dalekovoda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*Na terenu sa većom propustljivošću itd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b="1"/>
              <a:t>*planira se za period duži od 20 godina(može i kraće)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r-Latn-CS" sz="4000" b="1" dirty="0"/>
              <a:t>SANITARNA DEPONIJA </a:t>
            </a:r>
            <a:r>
              <a:rPr lang="sr-Latn-CS" sz="4000" dirty="0"/>
              <a:t/>
            </a:r>
            <a:br>
              <a:rPr lang="sr-Latn-CS" sz="4000" dirty="0"/>
            </a:br>
            <a:r>
              <a:rPr lang="sr-Latn-CS" sz="4000" b="1" dirty="0"/>
              <a:t>izgled-građa</a:t>
            </a:r>
            <a:endParaRPr lang="en-US" sz="4000" b="1" dirty="0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Dno- glina, loša zemlja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Folija, zadržava vodu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Sloj otpada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Sabijanje otpada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Sloj zemlje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Otpad +zemlja....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Drenaža vode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Cevi za izvod deponijskih gasova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latin typeface="Verdana" pitchFamily="34" charset="0"/>
              </a:rPr>
              <a:t>Zatvaranje-remedijacija rekultivacija i ozelenjavanje terena</a:t>
            </a:r>
            <a:endParaRPr lang="en-US" sz="2400" b="1" dirty="0">
              <a:latin typeface="Verdana" pitchFamily="34" charset="0"/>
            </a:endParaRPr>
          </a:p>
        </p:txBody>
      </p:sp>
      <p:pic>
        <p:nvPicPr>
          <p:cNvPr id="157703" name="Picture 7" descr="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828800"/>
            <a:ext cx="3619500" cy="4419600"/>
          </a:xfrm>
          <a:noFill/>
          <a:ln/>
        </p:spPr>
      </p:pic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5775325" y="5670550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>
                <a:solidFill>
                  <a:srgbClr val="000000"/>
                </a:solidFill>
                <a:latin typeface="Verdana" pitchFamily="34" charset="0"/>
              </a:rPr>
              <a:t>FOLIJA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6156325" y="530225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>
                <a:solidFill>
                  <a:srgbClr val="000000"/>
                </a:solidFill>
              </a:rPr>
              <a:t>DRENAŽA</a:t>
            </a:r>
          </a:p>
        </p:txBody>
      </p:sp>
      <p:sp>
        <p:nvSpPr>
          <p:cNvPr id="157706" name="AutoShape 10"/>
          <p:cNvSpPr>
            <a:spLocks noChangeArrowheads="1"/>
          </p:cNvSpPr>
          <p:nvPr/>
        </p:nvSpPr>
        <p:spPr bwMode="auto">
          <a:xfrm>
            <a:off x="5791200" y="2743200"/>
            <a:ext cx="228600" cy="1371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5241925" y="2590800"/>
            <a:ext cx="1906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600">
                <a:solidFill>
                  <a:srgbClr val="000000"/>
                </a:solidFill>
                <a:latin typeface="Verdana" pitchFamily="34" charset="0"/>
              </a:rPr>
              <a:t>CEV ZA </a:t>
            </a:r>
          </a:p>
          <a:p>
            <a:r>
              <a:rPr lang="sr-Latn-CS" sz="1600">
                <a:solidFill>
                  <a:srgbClr val="000000"/>
                </a:solidFill>
                <a:latin typeface="Verdana" pitchFamily="34" charset="0"/>
              </a:rPr>
              <a:t>ODVOD GASOVA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6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292100"/>
            <a:ext cx="8153400" cy="1565264"/>
          </a:xfrm>
        </p:spPr>
        <p:txBody>
          <a:bodyPr>
            <a:normAutofit fontScale="90000"/>
          </a:bodyPr>
          <a:lstStyle/>
          <a:p>
            <a:r>
              <a:rPr lang="sr-Latn-CS" sz="4000" b="1" dirty="0"/>
              <a:t>Komunalni otpad- zbrinjavanje			    zatrpavanjem</a:t>
            </a:r>
            <a:r>
              <a:rPr lang="sr-Latn-CS" sz="4000" dirty="0"/>
              <a:t/>
            </a:r>
            <a:br>
              <a:rPr lang="sr-Latn-CS" sz="4000" dirty="0"/>
            </a:br>
            <a:endParaRPr lang="en-US" sz="4000" dirty="0"/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Deponija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Dovoz smeća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Smanjenje otpada-bagerom ili valjkom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Dodaje se sloj zemlje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Dodaje se sloj otpada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Ostavlja se mogućnost za izlazak gasova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Zatvaranje deponije, slojem zemlje</a:t>
            </a:r>
          </a:p>
          <a:p>
            <a:pPr>
              <a:lnSpc>
                <a:spcPct val="80000"/>
              </a:lnSpc>
            </a:pPr>
            <a:r>
              <a:rPr lang="sr-Latn-C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Ozelenjavanje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94217" name="Organization Chart 9"/>
          <p:cNvGraphicFramePr>
            <a:graphicFrameLocks/>
          </p:cNvGraphicFramePr>
          <p:nvPr>
            <p:ph type="clipArt"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94225" name="Picture 17" descr="drisla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676400"/>
            <a:ext cx="4419600" cy="3048000"/>
          </a:xfrm>
          <a:noFill/>
          <a:ln/>
        </p:spPr>
      </p:pic>
      <p:pic>
        <p:nvPicPr>
          <p:cNvPr id="94230" name="Picture 22" descr="deponija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800600" y="4648200"/>
            <a:ext cx="4343400" cy="220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sr-Latn-CS" sz="4000" dirty="0"/>
              <a:t>	     </a:t>
            </a:r>
            <a:r>
              <a:rPr lang="sr-Latn-CS" sz="4000" b="1" dirty="0"/>
              <a:t>KOMUNALNI OTPAD</a:t>
            </a:r>
            <a:r>
              <a:rPr lang="sr-Latn-CS" sz="4000" dirty="0"/>
              <a:t/>
            </a:r>
            <a:br>
              <a:rPr lang="sr-Latn-CS" sz="4000" dirty="0"/>
            </a:br>
            <a:r>
              <a:rPr lang="sr-Latn-CS" sz="4000" dirty="0"/>
              <a:t>	      otvoreno smetilište</a:t>
            </a:r>
            <a:endParaRPr lang="en-US" sz="4000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49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 </a:t>
            </a:r>
            <a:r>
              <a:rPr lang="sr-Latn-CS" sz="2400" b="1">
                <a:latin typeface="Verdana" pitchFamily="34" charset="0"/>
              </a:rPr>
              <a:t>Smeće se dovozi nekontrolisano,</a:t>
            </a:r>
          </a:p>
          <a:p>
            <a:pPr>
              <a:lnSpc>
                <a:spcPct val="90000"/>
              </a:lnSpc>
            </a:pPr>
            <a:r>
              <a:rPr lang="sr-Latn-CS" sz="2400" b="1">
                <a:latin typeface="Verdana" pitchFamily="34" charset="0"/>
              </a:rPr>
              <a:t>Ne zatrpava se </a:t>
            </a:r>
          </a:p>
          <a:p>
            <a:pPr>
              <a:lnSpc>
                <a:spcPct val="90000"/>
              </a:lnSpc>
            </a:pPr>
            <a:r>
              <a:rPr lang="sr-Latn-CS" sz="2400" b="1">
                <a:latin typeface="Verdana" pitchFamily="34" charset="0"/>
              </a:rPr>
              <a:t>Pristup imaju svi i iz nehata mogu izazvati požar,</a:t>
            </a:r>
          </a:p>
          <a:p>
            <a:pPr>
              <a:lnSpc>
                <a:spcPct val="90000"/>
              </a:lnSpc>
            </a:pPr>
            <a:r>
              <a:rPr lang="sr-Latn-CS" sz="2400" b="1">
                <a:latin typeface="Verdana" pitchFamily="34" charset="0"/>
              </a:rPr>
              <a:t>Požar može izbiti i zbog deponiskih gasova,</a:t>
            </a:r>
          </a:p>
          <a:p>
            <a:pPr>
              <a:lnSpc>
                <a:spcPct val="90000"/>
              </a:lnSpc>
            </a:pPr>
            <a:r>
              <a:rPr lang="sr-Latn-CS" sz="2400" b="1">
                <a:latin typeface="Verdana" pitchFamily="34" charset="0"/>
              </a:rPr>
              <a:t>Rezultat je zagađenje vazduha,  zemlje i voda</a:t>
            </a:r>
          </a:p>
          <a:p>
            <a:pPr>
              <a:lnSpc>
                <a:spcPct val="90000"/>
              </a:lnSpc>
            </a:pPr>
            <a:endParaRPr lang="en-US" sz="2400" b="1">
              <a:latin typeface="Verdana" pitchFamily="34" charset="0"/>
            </a:endParaRPr>
          </a:p>
        </p:txBody>
      </p:sp>
      <p:pic>
        <p:nvPicPr>
          <p:cNvPr id="97289" name="Picture 9" descr="smetpo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3600"/>
            <a:ext cx="4495800" cy="4724400"/>
          </a:xfrm>
          <a:noFill/>
          <a:ln/>
        </p:spPr>
      </p:pic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318125" y="2292350"/>
            <a:ext cx="149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smetlište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sr-Latn-CS" b="1"/>
              <a:t>RECIKLAŽA</a:t>
            </a:r>
            <a:endParaRPr lang="en-US" b="1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/>
          <a:p>
            <a:r>
              <a:rPr lang="sr-Latn-CS" sz="2800" b="1"/>
              <a:t>Mora se smanjiti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otpad i vršiti reciklaža u: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**domaćinstvu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**industriji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**medicinskim ustanovama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U skladu sa tim planirati u Srbiji:</a:t>
            </a:r>
          </a:p>
          <a:p>
            <a:pPr>
              <a:buFont typeface="Wingdings" pitchFamily="2" charset="2"/>
              <a:buNone/>
            </a:pPr>
            <a:r>
              <a:rPr lang="sr-Latn-CS" sz="2800" b="1"/>
              <a:t> </a:t>
            </a:r>
            <a:endParaRPr lang="en-US" sz="2800" b="1"/>
          </a:p>
        </p:txBody>
      </p:sp>
      <p:pic>
        <p:nvPicPr>
          <p:cNvPr id="99335" name="Picture 7" descr="recikla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828800"/>
            <a:ext cx="4648200" cy="4572000"/>
          </a:xfrm>
          <a:noFill/>
          <a:ln/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648200" y="1168400"/>
            <a:ext cx="429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RECIKLAŽNO DVORIŠTE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sr-Latn-CS" b="1" dirty="0">
                <a:solidFill>
                  <a:schemeClr val="accent2">
                    <a:lumMod val="75000"/>
                  </a:schemeClr>
                </a:solidFill>
              </a:rPr>
              <a:t>Mreža regionalnih deponija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r>
              <a:rPr lang="sr-Latn-CS" dirty="0"/>
              <a:t>Planira se </a:t>
            </a:r>
            <a:r>
              <a:rPr lang="sr-Latn-CS" b="1" dirty="0">
                <a:solidFill>
                  <a:schemeClr val="accent2">
                    <a:lumMod val="75000"/>
                  </a:schemeClr>
                </a:solidFill>
              </a:rPr>
              <a:t>29 sanitarnih-deponija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</a:rPr>
              <a:t> za 160 opština)</a:t>
            </a:r>
          </a:p>
          <a:p>
            <a:pPr>
              <a:buFontTx/>
              <a:buNone/>
            </a:pPr>
            <a:endParaRPr lang="sr-Latn-CS" dirty="0"/>
          </a:p>
          <a:p>
            <a:pPr>
              <a:buFontTx/>
              <a:buNone/>
            </a:pPr>
            <a:r>
              <a:rPr lang="sr-Latn-CS" dirty="0"/>
              <a:t>***</a:t>
            </a:r>
            <a:r>
              <a:rPr lang="sr-Latn-CS" b="1" dirty="0">
                <a:solidFill>
                  <a:schemeClr val="accent2">
                    <a:lumMod val="75000"/>
                  </a:schemeClr>
                </a:solidFill>
              </a:rPr>
              <a:t>Mreža transfer stanica  44 </a:t>
            </a:r>
            <a:r>
              <a:rPr lang="sr-Latn-CS" b="1" dirty="0"/>
              <a:t>za 63 opštine</a:t>
            </a:r>
          </a:p>
          <a:p>
            <a:pPr>
              <a:buFontTx/>
              <a:buNone/>
            </a:pPr>
            <a:r>
              <a:rPr lang="sr-Latn-CS" dirty="0"/>
              <a:t> </a:t>
            </a:r>
          </a:p>
          <a:p>
            <a:pPr>
              <a:buFontTx/>
              <a:buNone/>
            </a:pPr>
            <a:r>
              <a:rPr lang="sr-Latn-CS" dirty="0"/>
              <a:t>***</a:t>
            </a:r>
            <a:r>
              <a:rPr lang="sr-Latn-CS" b="1" dirty="0">
                <a:solidFill>
                  <a:schemeClr val="accent2">
                    <a:lumMod val="75000"/>
                  </a:schemeClr>
                </a:solidFill>
              </a:rPr>
              <a:t>Reciklažni centar 17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CS" dirty="0"/>
              <a:t>za 160 opština</a:t>
            </a:r>
          </a:p>
          <a:p>
            <a:pPr>
              <a:buFontTx/>
              <a:buNone/>
            </a:pPr>
            <a:endParaRPr lang="sr-Latn-CS" dirty="0"/>
          </a:p>
          <a:p>
            <a:pPr>
              <a:buFontTx/>
              <a:buNone/>
            </a:pPr>
            <a:r>
              <a:rPr lang="sr-Latn-CS" dirty="0"/>
              <a:t>***</a:t>
            </a:r>
            <a:r>
              <a:rPr lang="sr-Latn-CS" b="1" dirty="0">
                <a:solidFill>
                  <a:schemeClr val="accent2">
                    <a:lumMod val="75000"/>
                  </a:schemeClr>
                </a:solidFill>
              </a:rPr>
              <a:t>Centar za kompostiranje 7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CS" dirty="0"/>
              <a:t>za 143 opština</a:t>
            </a:r>
          </a:p>
          <a:p>
            <a:pPr>
              <a:buFontTx/>
              <a:buNone/>
            </a:pPr>
            <a:r>
              <a:rPr lang="sr-Latn-CS" dirty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8" name="Rectangle 1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r-Latn-CS" b="1"/>
              <a:t>FAZE U SANACIJI DEPONIJE</a:t>
            </a:r>
            <a:endParaRPr lang="en-US" b="1"/>
          </a:p>
        </p:txBody>
      </p:sp>
      <p:pic>
        <p:nvPicPr>
          <p:cNvPr id="105484" name="Picture 12" descr="sanacija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4191000"/>
            <a:ext cx="3048000" cy="2667000"/>
          </a:xfrm>
          <a:noFill/>
          <a:ln>
            <a:solidFill>
              <a:srgbClr val="006600"/>
            </a:solidFill>
          </a:ln>
        </p:spPr>
      </p:pic>
      <p:pic>
        <p:nvPicPr>
          <p:cNvPr id="105493" name="Picture 21" descr="ekologija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343400"/>
            <a:ext cx="2971800" cy="2514600"/>
          </a:xfrm>
          <a:noFill/>
          <a:ln w="76200" cmpd="tri">
            <a:solidFill>
              <a:srgbClr val="006600"/>
            </a:solidFill>
          </a:ln>
        </p:spPr>
      </p:pic>
      <p:pic>
        <p:nvPicPr>
          <p:cNvPr id="105494" name="Picture 22" descr="smethr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3162300" cy="2438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95" name="Picture 23" descr="komm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905000"/>
            <a:ext cx="3124200" cy="2438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5499" name="Picture 27" descr="edukacija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3124200" y="1905000"/>
            <a:ext cx="2971800" cy="2438400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105501" name="Picture 29" descr="deponij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6019800" y="4419600"/>
            <a:ext cx="3124200" cy="2438400"/>
          </a:xfrm>
          <a:noFill/>
          <a:ln w="76200" cmpd="tri">
            <a:solidFill>
              <a:schemeClr val="bg1"/>
            </a:solidFill>
          </a:ln>
        </p:spPr>
      </p:pic>
      <p:sp>
        <p:nvSpPr>
          <p:cNvPr id="105503" name="AutoShape 31"/>
          <p:cNvSpPr>
            <a:spLocks noChangeArrowheads="1"/>
          </p:cNvSpPr>
          <p:nvPr/>
        </p:nvSpPr>
        <p:spPr bwMode="auto">
          <a:xfrm>
            <a:off x="2743200" y="3200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5504" name="AutoShape 32"/>
          <p:cNvSpPr>
            <a:spLocks noChangeArrowheads="1"/>
          </p:cNvSpPr>
          <p:nvPr/>
        </p:nvSpPr>
        <p:spPr bwMode="auto">
          <a:xfrm>
            <a:off x="5562600" y="2971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5505" name="AutoShape 33"/>
          <p:cNvSpPr>
            <a:spLocks noChangeArrowheads="1"/>
          </p:cNvSpPr>
          <p:nvPr/>
        </p:nvSpPr>
        <p:spPr bwMode="auto">
          <a:xfrm>
            <a:off x="7086600" y="38862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5506" name="AutoShape 34"/>
          <p:cNvSpPr>
            <a:spLocks noChangeArrowheads="1"/>
          </p:cNvSpPr>
          <p:nvPr/>
        </p:nvSpPr>
        <p:spPr bwMode="auto">
          <a:xfrm>
            <a:off x="5715000" y="54864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5507" name="AutoShape 35"/>
          <p:cNvSpPr>
            <a:spLocks noChangeArrowheads="1"/>
          </p:cNvSpPr>
          <p:nvPr/>
        </p:nvSpPr>
        <p:spPr bwMode="auto">
          <a:xfrm>
            <a:off x="2743200" y="53340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77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P</a:t>
            </a:r>
            <a:r>
              <a:rPr lang="hr-HR" sz="2800" b="1">
                <a:solidFill>
                  <a:schemeClr val="tx2"/>
                </a:solidFill>
              </a:rPr>
              <a:t>roces formiranja zemljišta</a:t>
            </a:r>
            <a:r>
              <a:rPr lang="hr-HR" sz="2800"/>
              <a:t> </a:t>
            </a:r>
            <a:r>
              <a:rPr lang="en-US" sz="2800"/>
              <a:t> </a:t>
            </a:r>
            <a:r>
              <a:rPr lang="hr-HR" sz="2800"/>
              <a:t>= </a:t>
            </a:r>
            <a:r>
              <a:rPr lang="hr-HR" sz="2800" b="1" u="sng">
                <a:solidFill>
                  <a:schemeClr val="tx2"/>
                </a:solidFill>
              </a:rPr>
              <a:t>PEDOGENEZA</a:t>
            </a:r>
            <a:endParaRPr lang="en-US" sz="2800" b="1" u="sng">
              <a:solidFill>
                <a:schemeClr val="tx2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90688" y="919163"/>
            <a:ext cx="6049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/>
              <a:t>- </a:t>
            </a:r>
            <a:r>
              <a:rPr lang="hr-HR" sz="2000" b="1" dirty="0"/>
              <a:t>Veoma složen proces</a:t>
            </a:r>
          </a:p>
          <a:p>
            <a:pPr>
              <a:spcBef>
                <a:spcPct val="50000"/>
              </a:spcBef>
            </a:pPr>
            <a:r>
              <a:rPr lang="hr-HR" sz="2000" b="1" dirty="0" smtClean="0"/>
              <a:t>-Veoma </a:t>
            </a:r>
            <a:r>
              <a:rPr lang="hr-HR" sz="2000" b="1" dirty="0"/>
              <a:t>spor – dugotrajan proces</a:t>
            </a:r>
            <a:endParaRPr lang="en-US" sz="2000" b="1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000100" y="1785926"/>
            <a:ext cx="774544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- Proces formiranja zemljišta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počinje površinskim raspadanjem – usitnjavanjem masivne matične stene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. To je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osnovni preduslov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stvaranje bilo kakve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rezerve vode i mineralnih materija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bez kojih nema naseljavanja biljaka. To su, inače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dva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paralelna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procesa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Na raspadanje = usitnjavanje matične stene utiče pre svega klima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(temperaturne oscilacije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voda, vetar ....)</a:t>
            </a:r>
          </a:p>
          <a:p>
            <a:pPr algn="ctr">
              <a:spcBef>
                <a:spcPct val="50000"/>
              </a:spcBef>
            </a:pP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U procesu pedogeneze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mogu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razlikovati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tri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osnovna procesa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r-H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	1.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razgradnja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– usitnjavanje matične stene</a:t>
            </a:r>
          </a:p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	2.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nakupljanje – koncentracija organskih materija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najviše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b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iljnog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porekla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, koje se postepeno pretvaraju u humus</a:t>
            </a:r>
          </a:p>
          <a:p>
            <a:pPr>
              <a:spcBef>
                <a:spcPct val="50000"/>
              </a:spcBef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	3.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migracija rastvorenih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elemenata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 vod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stvaranje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zemljišnih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slojeva -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horizonata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11-NastanakZemljista_DSCN0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843338"/>
            <a:ext cx="3960813" cy="29702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5" name="Picture 5" descr="35-NastanakZemljista_DSCN7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908050"/>
            <a:ext cx="3529013" cy="26479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6" name="Picture 6" descr="40-NastanakZemljista_DSCN69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2133600"/>
            <a:ext cx="4895850" cy="36718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5650" y="1889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PEDOGENEZA – proces formiranja zemljišta</a:t>
            </a:r>
            <a:endParaRPr lang="en-US" sz="2400" b="1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851275" y="1125538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/>
              <a:t>Složen i dugotrajan proces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/>
              <a:t>Pedogeneza je uslovljena čitavim nizom faktora:</a:t>
            </a:r>
            <a:endParaRPr lang="en-US" sz="2400" b="1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58888" y="1412875"/>
            <a:ext cx="74898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>
                <a:solidFill>
                  <a:schemeClr val="tx2"/>
                </a:solidFill>
              </a:rPr>
              <a:t>tipom podloge (magmatske stene, sedimentne stene, metamorfne stene)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/>
              <a:t>nadmorskom visinom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>
                <a:solidFill>
                  <a:schemeClr val="tx2"/>
                </a:solidFill>
              </a:rPr>
              <a:t>ekspozicijom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/>
              <a:t>nagibom terena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>
                <a:solidFill>
                  <a:schemeClr val="tx2"/>
                </a:solidFill>
              </a:rPr>
              <a:t>klimom datog područja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b="1" dirty="0"/>
              <a:t>tipom vegetacije</a:t>
            </a:r>
          </a:p>
          <a:p>
            <a:pPr>
              <a:spcBef>
                <a:spcPct val="50000"/>
              </a:spcBef>
            </a:pPr>
            <a:r>
              <a:rPr lang="hr-HR" sz="2000" b="1" dirty="0"/>
              <a:t>- </a:t>
            </a:r>
            <a:r>
              <a:rPr lang="hr-HR" sz="2000" b="1" dirty="0" smtClean="0"/>
              <a:t>Itd</a:t>
            </a:r>
            <a:r>
              <a:rPr lang="hr-HR" sz="2000" b="1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2000" b="1" dirty="0">
                <a:solidFill>
                  <a:schemeClr val="tx2"/>
                </a:solidFill>
              </a:rPr>
              <a:t>+ VREME</a:t>
            </a:r>
            <a:r>
              <a:rPr lang="hr-HR" sz="2000" b="1" dirty="0"/>
              <a:t> – veoma </a:t>
            </a:r>
            <a:r>
              <a:rPr lang="hr-HR" sz="2000" b="1" dirty="0" smtClean="0"/>
              <a:t>spor</a:t>
            </a:r>
            <a:r>
              <a:rPr lang="en-US" sz="2000" b="1" dirty="0" smtClean="0"/>
              <a:t> </a:t>
            </a:r>
            <a:r>
              <a:rPr lang="hr-HR" sz="2000" b="1" dirty="0" smtClean="0"/>
              <a:t> </a:t>
            </a:r>
            <a:r>
              <a:rPr lang="hr-HR" sz="2000" b="1" dirty="0"/>
              <a:t>proces – za formiranje 2,5 cm zemljišta potrebno je 300 – 1000 godina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71550" y="692150"/>
            <a:ext cx="734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 u="sng" dirty="0">
                <a:solidFill>
                  <a:schemeClr val="tx2"/>
                </a:solidFill>
              </a:rPr>
              <a:t>Hemijska svojstva zemljišta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68538" y="1268413"/>
            <a:ext cx="66246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u="sng" dirty="0"/>
              <a:t>U zemljištu su prisutni gotovo svi elementi periodnog sistema</a:t>
            </a:r>
            <a:r>
              <a:rPr lang="hr-HR" sz="2400" b="1" dirty="0"/>
              <a:t>, ali u različitim količinama (</a:t>
            </a:r>
            <a:r>
              <a:rPr lang="hr-HR" sz="2400" b="1" u="sng" dirty="0"/>
              <a:t>makroelementi</a:t>
            </a:r>
            <a:r>
              <a:rPr lang="hr-HR" sz="2400" b="1" dirty="0"/>
              <a:t> i </a:t>
            </a:r>
            <a:r>
              <a:rPr lang="hr-HR" sz="2400" b="1" u="sng" dirty="0"/>
              <a:t>mikroelementi</a:t>
            </a:r>
            <a:r>
              <a:rPr lang="hr-HR" sz="2400" b="1" dirty="0"/>
              <a:t>), kao i njihovih jedinjenja – </a:t>
            </a:r>
            <a:r>
              <a:rPr lang="hr-HR" sz="2400" b="1" dirty="0" smtClean="0"/>
              <a:t>soli</a:t>
            </a:r>
            <a:r>
              <a:rPr lang="en-US" sz="2400" b="1" dirty="0" smtClean="0"/>
              <a:t> . </a:t>
            </a:r>
            <a:r>
              <a:rPr lang="hr-HR" sz="2400" b="1" u="sng" dirty="0" smtClean="0"/>
              <a:t>Npr</a:t>
            </a:r>
            <a:r>
              <a:rPr lang="hr-HR" sz="2400" b="1" dirty="0"/>
              <a:t>. O=49%; Si=33%; Al=7,1%; Fe=3,8%; C=2%; Ca=1,4%; K=1,4%; Mg=0,6%; Na=0,6%; N=0,1%; P=0,08% .......</a:t>
            </a:r>
            <a:endParaRPr lang="en-US" sz="2400" b="1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00113" y="4221163"/>
            <a:ext cx="79200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 u="sng"/>
              <a:t>Veliki značaj ima pH – vrednost zemljišta</a:t>
            </a:r>
            <a:r>
              <a:rPr lang="hr-HR" sz="2000" b="1"/>
              <a:t>. Ona zavisi od prirode usitnjene matične stene, ali i od tipa vegetacije</a:t>
            </a:r>
          </a:p>
          <a:p>
            <a:pPr>
              <a:spcBef>
                <a:spcPct val="50000"/>
              </a:spcBef>
            </a:pPr>
            <a:r>
              <a:rPr lang="hr-HR" sz="2000"/>
              <a:t>	- </a:t>
            </a:r>
            <a:r>
              <a:rPr lang="hr-HR" sz="2000" b="1" u="sng"/>
              <a:t>krečnjačka zemljišta - bazičnija (pH=8-9)</a:t>
            </a:r>
          </a:p>
          <a:p>
            <a:pPr>
              <a:spcBef>
                <a:spcPct val="50000"/>
              </a:spcBef>
            </a:pPr>
            <a:r>
              <a:rPr lang="hr-HR" sz="2000" b="1"/>
              <a:t>	- </a:t>
            </a:r>
            <a:r>
              <a:rPr lang="hr-HR" sz="2000" b="1" u="sng"/>
              <a:t>silikatna zemljišta – kiselija (pH=3-6)</a:t>
            </a:r>
          </a:p>
          <a:p>
            <a:pPr>
              <a:spcBef>
                <a:spcPct val="50000"/>
              </a:spcBef>
            </a:pPr>
            <a:r>
              <a:rPr lang="hr-HR" sz="2000" b="1"/>
              <a:t>	- </a:t>
            </a:r>
            <a:r>
              <a:rPr lang="hr-HR" sz="2000" b="1" u="sng"/>
              <a:t>serpentinitska zemljišta – ultrabazična (pH </a:t>
            </a:r>
            <a:r>
              <a:rPr lang="en-US" sz="2000" b="1" u="sng"/>
              <a:t>&gt; 9)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	</a:t>
            </a:r>
            <a:r>
              <a:rPr lang="hr-HR" sz="2000" b="1"/>
              <a:t>- </a:t>
            </a:r>
            <a:r>
              <a:rPr lang="en-US" sz="2000" b="1" u="sng"/>
              <a:t>neutralna zemlji</a:t>
            </a:r>
            <a:r>
              <a:rPr lang="hr-HR" sz="2000" b="1" u="sng"/>
              <a:t>šta (pH=6-7)</a:t>
            </a:r>
            <a:endParaRPr 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538163"/>
            <a:ext cx="82089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/>
              <a:t>Sa gledišta ljudske (humane) ekologije i ekonomije, </a:t>
            </a:r>
            <a:r>
              <a:rPr lang="hr-HR" sz="2000" b="1" u="sng">
                <a:solidFill>
                  <a:schemeClr val="tx2"/>
                </a:solidFill>
              </a:rPr>
              <a:t>zemljište je jedan od osnovnih uslova života – prirodnih resursa</a:t>
            </a:r>
          </a:p>
          <a:p>
            <a:pPr algn="ctr">
              <a:spcBef>
                <a:spcPct val="50000"/>
              </a:spcBef>
            </a:pPr>
            <a:r>
              <a:rPr lang="hr-HR" sz="2000" b="1"/>
              <a:t>Čovek na zemljištu proizvodi hranu i bez zemljišta ne može opstati</a:t>
            </a:r>
          </a:p>
          <a:p>
            <a:pPr algn="ctr">
              <a:spcBef>
                <a:spcPct val="50000"/>
              </a:spcBef>
            </a:pPr>
            <a:r>
              <a:rPr lang="hr-HR" sz="2000" b="1" u="sng">
                <a:solidFill>
                  <a:schemeClr val="tx2"/>
                </a:solidFill>
              </a:rPr>
              <a:t>Međutim, zemljište je ograničeni resurs</a:t>
            </a:r>
            <a:r>
              <a:rPr lang="hr-HR" sz="2000" b="1"/>
              <a:t> (i u prirodnom, kao i ekonomskom pogledu) </a:t>
            </a:r>
            <a:r>
              <a:rPr lang="hr-HR" sz="2000" b="1" u="sng"/>
              <a:t>i </a:t>
            </a:r>
            <a:r>
              <a:rPr lang="hr-HR" sz="2000" b="1" u="sng">
                <a:solidFill>
                  <a:schemeClr val="tx2"/>
                </a:solidFill>
              </a:rPr>
              <a:t>nije u stanju da se uvećava po površini</a:t>
            </a:r>
            <a:r>
              <a:rPr lang="hr-HR" sz="2000" b="1"/>
              <a:t> – praktično je neobnovljivo iz perspektive ljudskog veka – ‘</a:t>
            </a:r>
            <a:r>
              <a:rPr lang="hr-HR" sz="2000" b="1">
                <a:solidFill>
                  <a:schemeClr val="tx2"/>
                </a:solidFill>
              </a:rPr>
              <a:t>’NEOBNOVLJIVI PRIRODNI RESURS</a:t>
            </a:r>
            <a:r>
              <a:rPr lang="hr-HR" sz="2000" b="1"/>
              <a:t>’’ !?</a:t>
            </a:r>
            <a:endParaRPr lang="en-US" sz="2000" b="1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84213" y="3771900"/>
            <a:ext cx="79914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u="sng"/>
              <a:t>Međutim, potrebe savremenog čoveka za ziratnim (obradivim) zemljištem sve više rastu. </a:t>
            </a:r>
          </a:p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Da bi došao do obradivog zemljišta </a:t>
            </a:r>
            <a:r>
              <a:rPr lang="hr-HR" sz="2400" b="1" u="sng">
                <a:solidFill>
                  <a:schemeClr val="tx2"/>
                </a:solidFill>
              </a:rPr>
              <a:t>čovek uklanja vegetaciju (prirodni ekosistem) i stvara veštački ili agroekosistem</a:t>
            </a:r>
            <a:r>
              <a:rPr lang="hr-HR" sz="2400" b="1">
                <a:solidFill>
                  <a:schemeClr val="tx2"/>
                </a:solidFill>
              </a:rPr>
              <a:t>. Uklanja se vegetacija koja je i stvorila to zemljište.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Poljoprivreda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835150" y="3184525"/>
            <a:ext cx="5113338" cy="3629025"/>
          </a:xfrm>
          <a:prstGeom prst="rect">
            <a:avLst/>
          </a:prstGeom>
          <a:noFill/>
          <a:ln w="3175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5" y="23813"/>
            <a:ext cx="86423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chemeClr val="tx2"/>
                </a:solidFill>
              </a:rPr>
              <a:t>1. Neracionalno i neadekvatno iskorišćavanje zemljišta u poljoprivredne svrhe = </a:t>
            </a:r>
            <a:r>
              <a:rPr lang="hr-HR" sz="2800" b="1" u="sng">
                <a:solidFill>
                  <a:schemeClr val="tx2"/>
                </a:solidFill>
              </a:rPr>
              <a:t>poljoprivreda</a:t>
            </a:r>
            <a:endParaRPr lang="en-US" sz="2800" b="1" u="sng">
              <a:solidFill>
                <a:schemeClr val="tx2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06363" y="995363"/>
            <a:ext cx="871378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u="sng" dirty="0">
                <a:solidFill>
                  <a:schemeClr val="tx2"/>
                </a:solidFill>
              </a:rPr>
              <a:t>Negativni efekti se manifestuju na više načina</a:t>
            </a:r>
            <a:r>
              <a:rPr lang="hr-HR" sz="2000" b="1" dirty="0">
                <a:solidFill>
                  <a:schemeClr val="tx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dirty="0"/>
              <a:t>‘</a:t>
            </a:r>
            <a:r>
              <a:rPr lang="hr-HR" sz="2000" b="1" u="sng" dirty="0"/>
              <a:t>’Ispošćavanje zemljišta</a:t>
            </a:r>
            <a:r>
              <a:rPr lang="hr-HR" sz="2000" dirty="0"/>
              <a:t>’’(</a:t>
            </a:r>
            <a:r>
              <a:rPr lang="hr-HR" sz="2000" b="1" dirty="0"/>
              <a:t>stalno odnošenje supstance u vidu </a:t>
            </a:r>
            <a:r>
              <a:rPr lang="hr-HR" sz="2000" b="1" dirty="0" smtClean="0"/>
              <a:t>žetve)</a:t>
            </a:r>
            <a:endParaRPr lang="hr-HR" sz="2000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dirty="0"/>
              <a:t> </a:t>
            </a:r>
            <a:r>
              <a:rPr lang="hr-HR" sz="2000" b="1" u="sng" dirty="0"/>
              <a:t>Prekomerna upotreba veštačkih đubriva (NPK)</a:t>
            </a:r>
            <a:r>
              <a:rPr lang="hr-HR" sz="2000" dirty="0"/>
              <a:t> – </a:t>
            </a:r>
            <a:r>
              <a:rPr lang="hr-HR" sz="2000" b="1" dirty="0"/>
              <a:t>nitrifikacija i spiranje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000" u="sng" dirty="0"/>
              <a:t> </a:t>
            </a:r>
            <a:r>
              <a:rPr lang="hr-HR" sz="2000" b="1" u="sng" dirty="0"/>
              <a:t>Savremene agrotehničke mere</a:t>
            </a:r>
            <a:r>
              <a:rPr lang="hr-HR" sz="2000" dirty="0"/>
              <a:t> </a:t>
            </a:r>
            <a:r>
              <a:rPr lang="hr-HR" sz="2000" b="1" dirty="0"/>
              <a:t>(npr. teške mašine sabijaju zemljište i remete njegovu strukturu = fizičko zagađivanje)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1812</Words>
  <Application>Microsoft Office PowerPoint</Application>
  <PresentationFormat>On-screen Show (4:3)</PresentationFormat>
  <Paragraphs>225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ZAGAĐIVANJE ZEMLJIŠTA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</vt:lpstr>
      <vt:lpstr> </vt:lpstr>
      <vt:lpstr>NAČINI ODLAGANJA SMEĆA </vt:lpstr>
      <vt:lpstr> KATEGORIZACIJA LOKACIJA DEPONIJA  U SRBIJI</vt:lpstr>
      <vt:lpstr> Sanitarna deponija izbor lokacije</vt:lpstr>
      <vt:lpstr>SANITARNA DEPONIJA  izgled-građa</vt:lpstr>
      <vt:lpstr>Komunalni otpad- zbrinjavanje       zatrpavanjem </vt:lpstr>
      <vt:lpstr>      KOMUNALNI OTPAD        otvoreno smetilište</vt:lpstr>
      <vt:lpstr>RECIKLAŽA</vt:lpstr>
      <vt:lpstr>Mreža regionalnih deponija</vt:lpstr>
      <vt:lpstr>FAZE U SANACIJI DEPONIJE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ZAGAĐIVANJE ZEMLJIŠTA</dc:title>
  <dc:creator>User</dc:creator>
  <cp:lastModifiedBy>User</cp:lastModifiedBy>
  <cp:revision>30</cp:revision>
  <dcterms:created xsi:type="dcterms:W3CDTF">2012-02-12T20:01:17Z</dcterms:created>
  <dcterms:modified xsi:type="dcterms:W3CDTF">2012-02-20T20:02:58Z</dcterms:modified>
</cp:coreProperties>
</file>